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10058400" cx="7772400"/>
  <p:notesSz cx="6858000" cy="9144000"/>
  <p:embeddedFontLst>
    <p:embeddedFont>
      <p:font typeface="Halant"/>
      <p:regular r:id="rId9"/>
      <p:bold r:id="rId10"/>
    </p:embeddedFont>
    <p:embeddedFont>
      <p:font typeface="Inter"/>
      <p:regular r:id="rId11"/>
      <p:bold r:id="rId12"/>
      <p:italic r:id="rId13"/>
      <p:boldItalic r:id="rId14"/>
    </p:embeddedFont>
    <p:embeddedFont>
      <p:font typeface="Plus Jakarta Sans Medium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  <p15:guide id="3" pos="295">
          <p15:clr>
            <a:srgbClr val="747775"/>
          </p15:clr>
        </p15:guide>
        <p15:guide id="4" pos="4601">
          <p15:clr>
            <a:srgbClr val="747775"/>
          </p15:clr>
        </p15:guide>
        <p15:guide id="5" orient="horz" pos="616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47C8998-D254-4379-AFC9-F50272550316}">
  <a:tblStyle styleId="{947C8998-D254-4379-AFC9-F5027255031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  <p:guide pos="295"/>
        <p:guide pos="4601"/>
        <p:guide pos="6160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font" Target="fonts/Halant-bold.fntdata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Halant-regular.fntdata"/><Relationship Id="rId15" Type="http://schemas.openxmlformats.org/officeDocument/2006/relationships/font" Target="fonts/PlusJakartaSansMedium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Medium-italic.fntdata"/><Relationship Id="rId16" Type="http://schemas.openxmlformats.org/officeDocument/2006/relationships/font" Target="fonts/PlusJakartaSansMedium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8" Type="http://schemas.openxmlformats.org/officeDocument/2006/relationships/font" Target="fonts/PlusJakartaSansMedium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8b15e9cd81_0_508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8b15e9cd81_0_5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1aded67efd_0_2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1aded67efd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0" y="0"/>
            <a:ext cx="7772400" cy="1650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Halant"/>
                <a:ea typeface="Halant"/>
                <a:cs typeface="Halant"/>
                <a:sym typeface="Halant"/>
              </a:rPr>
              <a:t>What is Historical Thinking?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Group Worksheet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511925" y="1743075"/>
            <a:ext cx="68619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As you move through the inside/outside circle, take notes about each of the historical thinking skills. Include details about the icon, definition, and significance</a:t>
            </a:r>
            <a:endParaRPr sz="13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Example:</a:t>
            </a:r>
            <a:r>
              <a:rPr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.</a:t>
            </a:r>
            <a:endParaRPr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60" name="Google Shape;60;p13"/>
          <p:cNvGraphicFramePr/>
          <p:nvPr/>
        </p:nvGraphicFramePr>
        <p:xfrm>
          <a:off x="511913" y="3567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{947C8998-D254-4379-AFC9-F50272550316}</a:tableStyleId>
              </a:tblPr>
              <a:tblGrid>
                <a:gridCol w="2268375"/>
                <a:gridCol w="2268375"/>
                <a:gridCol w="22683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Continuity and Change Over Time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Significance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 and Sourcing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B7B7B7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Comparison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Evaluating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Empathy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B7B7B7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Perspective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Evaluating</a:t>
                      </a: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Arguments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Quantitative Analysis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61" name="Google Shape;61;p13"/>
          <p:cNvGraphicFramePr/>
          <p:nvPr/>
        </p:nvGraphicFramePr>
        <p:xfrm>
          <a:off x="511925" y="2668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{947C8998-D254-4379-AFC9-F50272550316}</a:tableStyleId>
              </a:tblPr>
              <a:tblGrid>
                <a:gridCol w="1034000"/>
                <a:gridCol w="57711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Causation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icon highlights how the actions of something have wide effects. When studying causation, it is important to consider multiple causes and effects to get the full picture of a historical development.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0" y="0"/>
            <a:ext cx="7772400" cy="1650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Halant"/>
                <a:ea typeface="Halant"/>
                <a:cs typeface="Halant"/>
                <a:sym typeface="Halant"/>
              </a:rPr>
              <a:t>What is Historical Thinking?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Group Worksheet (Exemplar)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8" name="Google Shape;68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511925" y="1743075"/>
            <a:ext cx="68619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As you move through the inside/outside circle, take notes about each of the historical thinking skills. Include details about the icon, definition, and significance</a:t>
            </a:r>
            <a:endParaRPr sz="13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Example:</a:t>
            </a:r>
            <a:r>
              <a:rPr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.</a:t>
            </a:r>
            <a:endParaRPr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72" name="Google Shape;72;p14"/>
          <p:cNvGraphicFramePr/>
          <p:nvPr/>
        </p:nvGraphicFramePr>
        <p:xfrm>
          <a:off x="511913" y="3567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{947C8998-D254-4379-AFC9-F50272550316}</a:tableStyleId>
              </a:tblPr>
              <a:tblGrid>
                <a:gridCol w="2268375"/>
                <a:gridCol w="2268375"/>
                <a:gridCol w="22683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5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Continuity and Change Over Time</a:t>
                      </a:r>
                      <a:endParaRPr b="1" sz="115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5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Significance</a:t>
                      </a:r>
                      <a:endParaRPr b="1" sz="115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50"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 and Sourcing</a:t>
                      </a:r>
                      <a:endParaRPr b="1" sz="115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B7B7B7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5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</a:t>
                      </a:r>
                      <a:r>
                        <a:rPr b="1" lang="en" sz="115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icon</a:t>
                      </a:r>
                      <a:r>
                        <a:rPr b="1" lang="en" sz="115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highlights that sometimes things stay the same but other times they change. Being able to identify when this happens is important for getting an accurate view of the past.</a:t>
                      </a:r>
                      <a:endParaRPr b="1" sz="115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5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icon shows that certain things should be “bookmarked” or emphasized. Considering the factors that that make something significant is an important task of historians.</a:t>
                      </a:r>
                      <a:endParaRPr b="1" sz="115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5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icon emphasizes the </a:t>
                      </a:r>
                      <a:r>
                        <a:rPr b="1" lang="en" sz="115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interconnectedness</a:t>
                      </a:r>
                      <a:r>
                        <a:rPr b="1" lang="en" sz="115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of historical situations. By </a:t>
                      </a:r>
                      <a:r>
                        <a:rPr b="1" lang="en" sz="115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acknowledging</a:t>
                      </a:r>
                      <a:r>
                        <a:rPr b="1" lang="en" sz="115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that events don’t happen in isolation, helps to demonstrate the </a:t>
                      </a:r>
                      <a:r>
                        <a:rPr b="1" lang="en" sz="115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complexity</a:t>
                      </a:r>
                      <a:r>
                        <a:rPr b="1" lang="en" sz="115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of the past.</a:t>
                      </a:r>
                      <a:endParaRPr b="1" sz="115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50">
                          <a:latin typeface="Inter"/>
                          <a:ea typeface="Inter"/>
                          <a:cs typeface="Inter"/>
                          <a:sym typeface="Inter"/>
                        </a:rPr>
                        <a:t>Comparison</a:t>
                      </a:r>
                      <a:endParaRPr b="1" sz="115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50">
                          <a:latin typeface="Inter"/>
                          <a:ea typeface="Inter"/>
                          <a:cs typeface="Inter"/>
                          <a:sym typeface="Inter"/>
                        </a:rPr>
                        <a:t>Evaluating Evidence</a:t>
                      </a:r>
                      <a:endParaRPr b="1" sz="115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50"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Empathy</a:t>
                      </a:r>
                      <a:endParaRPr b="1" sz="115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B7B7B7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5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icon shows that while some events are </a:t>
                      </a:r>
                      <a:r>
                        <a:rPr b="1" lang="en" sz="115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distinct, they often have similarities to others. Identifying these similarities and differences helps to consider the impact.</a:t>
                      </a:r>
                      <a:endParaRPr b="1" sz="115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5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icon has a </a:t>
                      </a:r>
                      <a:r>
                        <a:rPr b="1" lang="en" sz="115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magnifying</a:t>
                      </a:r>
                      <a:r>
                        <a:rPr b="1" lang="en" sz="115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glass which is similar to how historians need to look closely at sources. Careful consideration is essential for gaining an accurate picture of the past.</a:t>
                      </a:r>
                      <a:endParaRPr b="1" sz="115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5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icon shows how a person </a:t>
                      </a:r>
                      <a:r>
                        <a:rPr b="1" lang="en" sz="115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attempts to think about another’s perspective. Making sure to recognize the context of a person is important for analyzing their behavior.</a:t>
                      </a:r>
                      <a:endParaRPr b="1" sz="115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50">
                          <a:latin typeface="Inter"/>
                          <a:ea typeface="Inter"/>
                          <a:cs typeface="Inter"/>
                          <a:sym typeface="Inter"/>
                        </a:rPr>
                        <a:t>Perspective</a:t>
                      </a:r>
                      <a:endParaRPr b="1" sz="115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50">
                          <a:latin typeface="Inter"/>
                          <a:ea typeface="Inter"/>
                          <a:cs typeface="Inter"/>
                          <a:sym typeface="Inter"/>
                        </a:rPr>
                        <a:t>Evaluating Arguments</a:t>
                      </a:r>
                      <a:endParaRPr b="1" sz="115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50">
                          <a:latin typeface="Inter"/>
                          <a:ea typeface="Inter"/>
                          <a:cs typeface="Inter"/>
                          <a:sym typeface="Inter"/>
                        </a:rPr>
                        <a:t>Quantitative Analysis</a:t>
                      </a:r>
                      <a:endParaRPr b="1" sz="115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5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icon shows that various things contribute to a person’s point of view. Emphasizing the factors that influence each person helps to gain an understanding of their actions.</a:t>
                      </a:r>
                      <a:endParaRPr b="1" sz="115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5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icon shows a book with a light bulb to imply a main idea. Thinking about the reasoning behind an argument is essential for understanding the reliability of a claim.</a:t>
                      </a:r>
                      <a:endParaRPr b="1" sz="115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5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icon shows an isolated piece of data within a </a:t>
                      </a:r>
                      <a:r>
                        <a:rPr b="1" lang="en" sz="115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circle</a:t>
                      </a:r>
                      <a:r>
                        <a:rPr b="1" lang="en" sz="115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chart to show how people should look carefully at data. Historians must look at various types of evidence to gain a full picture of the past.</a:t>
                      </a:r>
                      <a:endParaRPr b="1" sz="115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73" name="Google Shape;73;p14"/>
          <p:cNvGraphicFramePr/>
          <p:nvPr/>
        </p:nvGraphicFramePr>
        <p:xfrm>
          <a:off x="511925" y="2668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{947C8998-D254-4379-AFC9-F50272550316}</a:tableStyleId>
              </a:tblPr>
              <a:tblGrid>
                <a:gridCol w="1034000"/>
                <a:gridCol w="57711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Causation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icon highlights how the actions of something have wide effects. When studying causation, it is important to consider multiple causes and effects to get the full picture of a historical development.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